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9064" y="4842456"/>
            <a:ext cx="6480048" cy="796344"/>
          </a:xfrm>
        </p:spPr>
        <p:txBody>
          <a:bodyPr/>
          <a:lstStyle/>
          <a:p>
            <a:pPr algn="l"/>
            <a:r>
              <a:rPr lang="pl-PL" dirty="0" smtClean="0"/>
              <a:t>Zbigniew De-</a:t>
            </a:r>
            <a:r>
              <a:rPr lang="pl-PL" dirty="0" err="1" smtClean="0"/>
              <a:t>mezer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000" dirty="0" smtClean="0"/>
              <a:t>Regulamin </a:t>
            </a:r>
          </a:p>
          <a:p>
            <a:pPr algn="ctr"/>
            <a:r>
              <a:rPr lang="pl-PL" sz="6000" dirty="0" smtClean="0"/>
              <a:t>Komisji Rewizyjnej</a:t>
            </a:r>
            <a:endParaRPr lang="pl-PL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946" y="3428736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8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7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5. W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sprawach niecierpiących zwłoki, Przewodniczący i zespół kontrolny mogą zawiadomić kontrolowanego 3 dni przed rozpoczęciem kontroli.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Decyzja ta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wymaga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 zatwierdzenia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na najbliższym posiedzeniu Prezydium. W przypadku niezatwierdzenia decyzji, kontrolę przeprowadza się ponownie z zachowaniem terminu, określonego w ust. 4.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6. W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zawiadomieniu, o którym mowa w ust. 4 i 5,</a:t>
            </a:r>
            <a:r>
              <a:rPr lang="pl-PL" sz="4400" dirty="0">
                <a:solidFill>
                  <a:srgbClr val="FF0000"/>
                </a:solidFill>
                <a:latin typeface="Palatino Linotype"/>
                <a:ea typeface="Times New Roman"/>
                <a:cs typeface="Tahoma"/>
              </a:rPr>
              <a:t>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podaje się dane kontaktowe osób kontrolujących.</a:t>
            </a:r>
            <a:endParaRPr lang="pl-PL" sz="4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373216"/>
            <a:ext cx="1560033" cy="166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9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/>
          </a:bodyPr>
          <a:lstStyle/>
          <a:p>
            <a:pPr marL="36576" indent="0" algn="ctr">
              <a:spcAft>
                <a:spcPts val="0"/>
              </a:spcAft>
              <a:buNone/>
            </a:pPr>
            <a:endParaRPr lang="pl-PL" sz="4400" b="1" dirty="0" smtClean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 smtClean="0">
                <a:latin typeface="Times New Roman"/>
                <a:ea typeface="Times New Roman"/>
              </a:rPr>
              <a:t>§</a:t>
            </a:r>
            <a:r>
              <a:rPr lang="pl-PL" sz="4400" b="1" dirty="0" smtClean="0">
                <a:latin typeface="Palatino"/>
                <a:ea typeface="Times New Roman"/>
                <a:cs typeface="Tahoma"/>
              </a:rPr>
              <a:t> 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7. Przeprowadzający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kontrolę mają prawo:</a:t>
            </a:r>
            <a:endParaRPr lang="pl-PL" sz="32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wstępu i wglądu do wszystkich obiektów i urządzeń </a:t>
            </a:r>
            <a:r>
              <a:rPr lang="pl-PL" sz="2800" dirty="0" smtClean="0">
                <a:latin typeface="Palatino Linotype"/>
                <a:ea typeface="Times New Roman"/>
                <a:cs typeface="Tahoma"/>
              </a:rPr>
              <a:t>związanych z </a:t>
            </a:r>
            <a:r>
              <a:rPr lang="pl-PL" sz="2800" dirty="0">
                <a:latin typeface="Palatino Linotype"/>
                <a:ea typeface="Times New Roman"/>
                <a:cs typeface="Tahoma"/>
              </a:rPr>
              <a:t>działalnością kontrolowanego ogniwa i agendy ZNP,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wglądu do dokumentacji objętej zakresem kontroli oraz do sporządzania kopii i fotokopii tej dokumentacji,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żądania udzielenia ustnych i pisemnych wyjaśnień.</a:t>
            </a:r>
            <a:endParaRPr lang="pl-PL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549"/>
            <a:ext cx="2699792" cy="212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7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7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8. Z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przebiegu kontroli zespół kontrolny sporządza niezwłocznie protokół, który zawiera: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określenie kontrolowanego ogniwa albo agendy ZNP,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imiona i nazwiska przeprowadzających kontrolę,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datę rozpoczęcia i zakończenia kontroli,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miejsce kontroli,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zakres kontroli,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opis ustalonego stanu faktycznego,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załączniki będące podstawą ustalenia stanu faktycznego,</a:t>
            </a:r>
            <a:endParaRPr lang="pl-PL" sz="3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wnioski wraz z ewentualnymi opisami stwierdzonych </a:t>
            </a: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nieprawidłowości ze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wskazaniem stosownych dowodów i naruszonych postanowień Statutu ZNP lub innych </a:t>
            </a: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przepisów,</a:t>
            </a:r>
            <a:r>
              <a:rPr lang="pl-PL" sz="3200" dirty="0" smtClean="0">
                <a:latin typeface="Times New Roman"/>
                <a:ea typeface="Times New Roman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ewentualne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zalecenia pokontrolne z terminem ich realizacji</a:t>
            </a:r>
            <a:endParaRPr lang="pl-PL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007" y="2636912"/>
            <a:ext cx="206344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9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9. Protokół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kontroli po odczytaniu podpisują:</a:t>
            </a:r>
            <a:endParaRPr lang="pl-PL" sz="32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członkowie zespołu kontrolnego,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prezes ogniwa kontrolowanego albo kierownik kontrolowanej agendy ZNP lub osoba upoważniona przez nich i przewodniczący komisji rewizyjnej kontrolowanego ogniwa.</a:t>
            </a:r>
            <a:endParaRPr lang="pl-PL" sz="28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10. W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przypadku odmowy podpisania protokołu lub nieobecności osób wskazanych w </a:t>
            </a:r>
            <a:r>
              <a:rPr lang="pl-PL" sz="3200" dirty="0">
                <a:latin typeface="Times New Roman"/>
                <a:ea typeface="Times New Roman"/>
              </a:rPr>
              <a:t>§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 9 pkt 2, umieszcza </a:t>
            </a:r>
            <a:r>
              <a:rPr lang="pl-PL" sz="3200" dirty="0" err="1">
                <a:latin typeface="Palatino Linotype"/>
                <a:ea typeface="Times New Roman"/>
                <a:cs typeface="Tahoma"/>
              </a:rPr>
              <a:t>sie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 w protokole informację o tym fakcie.</a:t>
            </a:r>
            <a:endParaRPr lang="pl-PL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1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11. Protokół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kontroli otrzymują:</a:t>
            </a:r>
            <a:endParaRPr lang="pl-PL" sz="32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prezes ogniwa kontrolowanego albo kierownik kontrolowanej agendy ZNP,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prezes ogniwa organizacyjnego wyższego szczebla nad ogniwem kontrolowanym albo Dyrektor Ośrodka Usług Pedagogicznych i Socjalnych ZNP ZG – w przypadku kontroli agendy ZNP,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komisja rewizyjna ogniwa kontrolowanego, jeśli istnieje,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Komisja.</a:t>
            </a:r>
            <a:endParaRPr lang="pl-PL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1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925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12. W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przypadku stwierdzenia naruszenia postanowień Statutu lub innych przepisów prawa, zespół kontrolny wydaje kontrolowanemu zalecenia</a:t>
            </a:r>
            <a:br>
              <a:rPr lang="pl-PL" sz="3200" dirty="0">
                <a:latin typeface="Palatino Linotype"/>
                <a:ea typeface="Times New Roman"/>
                <a:cs typeface="Tahoma"/>
              </a:rPr>
            </a:br>
            <a:r>
              <a:rPr lang="pl-PL" sz="3200" dirty="0">
                <a:latin typeface="Palatino Linotype"/>
                <a:ea typeface="Times New Roman"/>
                <a:cs typeface="Tahoma"/>
              </a:rPr>
              <a:t>z terminem ich wykonania, nie dłuższym niż 3 miesiące i powiadamia o tym</a:t>
            </a:r>
            <a:br>
              <a:rPr lang="pl-PL" sz="3200" dirty="0">
                <a:latin typeface="Palatino Linotype"/>
                <a:ea typeface="Times New Roman"/>
                <a:cs typeface="Tahoma"/>
              </a:rPr>
            </a:br>
            <a:r>
              <a:rPr lang="pl-PL" sz="3200" dirty="0">
                <a:latin typeface="Palatino Linotype"/>
                <a:ea typeface="Times New Roman"/>
                <a:cs typeface="Tahoma"/>
              </a:rPr>
              <a:t>w terminie 7 dni od sporządzenia protokołu:</a:t>
            </a:r>
            <a:endParaRPr lang="pl-PL" sz="32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prezydium zarządu wyższego szczebla,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komisję rewizyjną wyższego szczebla,</a:t>
            </a:r>
            <a:endParaRPr lang="pl-PL" sz="2800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</a:pPr>
            <a:r>
              <a:rPr lang="pl-PL" sz="2800" dirty="0">
                <a:latin typeface="Palatino Linotype"/>
                <a:ea typeface="Times New Roman"/>
                <a:cs typeface="Tahoma"/>
              </a:rPr>
              <a:t>w przypadku agend ZNP prowadzących działalność gospodarczą – Dyrektora Ośrodka Usług Pedagogicznych i Socjalnych ZNP ZG , z zastrzeżeniem ust. 13, 16 i 17.</a:t>
            </a:r>
            <a:endParaRPr lang="pl-PL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65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lnSpcReduction="10000"/>
          </a:bodyPr>
          <a:lstStyle/>
          <a:p>
            <a:pPr marL="36576" indent="0" algn="ctr">
              <a:spcAft>
                <a:spcPts val="0"/>
              </a:spcAft>
              <a:buNone/>
            </a:pPr>
            <a:endParaRPr lang="pl-PL" sz="4400" b="1" dirty="0" smtClean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 smtClean="0">
                <a:latin typeface="Times New Roman"/>
                <a:ea typeface="Times New Roman"/>
              </a:rPr>
              <a:t>§</a:t>
            </a:r>
            <a:r>
              <a:rPr lang="pl-PL" sz="4400" b="1" dirty="0" smtClean="0">
                <a:latin typeface="Palatino"/>
                <a:ea typeface="Times New Roman"/>
                <a:cs typeface="Tahoma"/>
              </a:rPr>
              <a:t> 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13. Kontrolowany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ma prawo zgłosić do protokołu zastrzeżenia odnośnie do ustaleń w nim zawartych.</a:t>
            </a:r>
            <a:endParaRPr lang="pl-PL" sz="32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14. Prezydium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rozpatruje zastrzeżenia na najbliższym posiedzeniu.</a:t>
            </a:r>
            <a:endParaRPr lang="pl-PL" sz="32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15. Przewodniczący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, w terminie 7 dni od dnia rozpatrzenia zastrzeżeń, informuje</a:t>
            </a:r>
            <a:br>
              <a:rPr lang="pl-PL" sz="3200" dirty="0">
                <a:latin typeface="Palatino Linotype"/>
                <a:ea typeface="Times New Roman"/>
                <a:cs typeface="Tahoma"/>
              </a:rPr>
            </a:br>
            <a:r>
              <a:rPr lang="pl-PL" sz="3200" dirty="0">
                <a:latin typeface="Palatino Linotype"/>
                <a:ea typeface="Times New Roman"/>
                <a:cs typeface="Tahoma"/>
              </a:rPr>
              <a:t>na piśmie kontrolowanego o uwzględnieniu w całości lub w części albo nieuwzględnieniu tych zastrzeżeń, wraz z uzasadnieniem.</a:t>
            </a:r>
            <a:endParaRPr lang="pl-PL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02" y="11367"/>
            <a:ext cx="23431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2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85000" lnSpcReduction="1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16. O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zrealizowaniu zaleceń kontrolowany informuje pisemnie Komisję w terminie wyznaczonym przez zespół kontrolny. W przypadku niemożności zrealizowania zaleceń w wyznaczonym terminie kontrolowany może zwrócić się do </a:t>
            </a: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Komisji z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wnioskiem o przesunięcie wyznaczonego terminu realizacji zaleceń. Decyzję</a:t>
            </a:r>
            <a:br>
              <a:rPr lang="pl-PL" sz="3200" dirty="0">
                <a:latin typeface="Palatino Linotype"/>
                <a:ea typeface="Times New Roman"/>
                <a:cs typeface="Tahoma"/>
              </a:rPr>
            </a:br>
            <a:r>
              <a:rPr lang="pl-PL" sz="3200" dirty="0">
                <a:latin typeface="Palatino Linotype"/>
                <a:ea typeface="Times New Roman"/>
                <a:cs typeface="Tahoma"/>
              </a:rPr>
              <a:t>w tej sprawie podejmuje Prezydium.</a:t>
            </a:r>
            <a:endParaRPr lang="pl-PL" sz="32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17. W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przypadku złożenia zastrzeżeń, o których mowa w ust. 13, termin wykonania zaleceń biegnie od otrzymania przez kontrolowanego informacji o odrzuceniu zastrzeżeń.</a:t>
            </a:r>
            <a:endParaRPr lang="pl-PL" sz="32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18. W </a:t>
            </a:r>
            <a:r>
              <a:rPr lang="pl-PL" sz="3200" dirty="0">
                <a:latin typeface="Palatino Linotype"/>
                <a:ea typeface="Times New Roman"/>
                <a:cs typeface="Tahoma"/>
              </a:rPr>
              <a:t>przypadku uwzględnienia zastrzeżeń, o których mowa w ust. 13, postanowienia ust. 12 stosuje się odpowiednio.</a:t>
            </a:r>
            <a:endParaRPr lang="pl-PL" sz="32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.</a:t>
            </a:r>
            <a:endParaRPr lang="pl-PL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469529" cy="123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1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550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§ 9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wydaje opinie, składa informacje i sprawozdanie w sprawach określonych przepisami Statutu ZNP.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W celu przygotowania opinii, składania informacji i sprawozdania Komisja powołuje zespół roboczy, wskazując termin opracowania projektu. </a:t>
            </a:r>
            <a:endParaRPr lang="pl-PL" sz="44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Projekt przesyłany jest członkom Komisji przed posiedzeniem Komisji w terminie umożliwiającym zapoznanie się przez członków Komisji z jego treścią i przygotowanie uwag.</a:t>
            </a:r>
            <a:endParaRPr lang="pl-PL" sz="44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W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przypadku dużej liczby uwag do przygotowanego projektu, Komisja może zobowiązać zespół roboczy do zmiany projektu, uwzględniając zgłoszone uwagi.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Treść opinii, informacji i sprawozdania przyjmowana jest przez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Komisję i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przedstawiana władzom, organom statutowym oraz agendom ZNP w formie pisemnej i ustnej przez Przewodniczącego, lub w uzasadnionych przypadkach przez członka Prezydium Komisji.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.</a:t>
            </a:r>
            <a:endParaRPr lang="pl-PL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36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7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§ 10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ustala wytyczne w sprawie działalności komisji rewizyjnych niższych szczebli i może wydawać im polecenia oraz żądać od nich informacji i wyjaśnień.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100" dirty="0">
                <a:latin typeface="Palatino Linotype"/>
                <a:ea typeface="Times New Roman"/>
                <a:cs typeface="Tahoma"/>
              </a:rPr>
              <a:t>Komisja wydaje wytyczne i polecenia, w których określa sposób działania komisji rewizyjnych, lub nakazuje określone działania, zwłaszcza w sprawach szczegółowego sposobu pracy komisji rewizyjnych niższego szczebla</a:t>
            </a:r>
            <a:br>
              <a:rPr lang="pl-PL" sz="4100" dirty="0">
                <a:latin typeface="Palatino Linotype"/>
                <a:ea typeface="Times New Roman"/>
                <a:cs typeface="Tahoma"/>
              </a:rPr>
            </a:br>
            <a:r>
              <a:rPr lang="pl-PL" sz="4100" dirty="0">
                <a:latin typeface="Palatino Linotype"/>
                <a:ea typeface="Times New Roman"/>
                <a:cs typeface="Tahoma"/>
              </a:rPr>
              <a:t>i dokumentowania jej przebiegu. </a:t>
            </a:r>
            <a:endParaRPr lang="pl-PL" sz="41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.</a:t>
            </a:r>
            <a:endParaRPr lang="pl-PL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2705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925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REGULAMIN</a:t>
            </a:r>
            <a:endParaRPr lang="pl-PL" sz="3200" dirty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GŁÓWNEJ KOMISJI REWIZYJNEJ</a:t>
            </a:r>
            <a:endParaRPr lang="pl-PL" sz="3200" dirty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ZWIĄZKU NAUCZYCIELSTWA POLSKIEGO</a:t>
            </a:r>
            <a:endParaRPr lang="pl-PL" sz="3200" dirty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3200" b="1" dirty="0" smtClean="0">
                <a:latin typeface="Palatino Linotype"/>
                <a:ea typeface="Times New Roman"/>
                <a:cs typeface="Tahoma"/>
              </a:rPr>
              <a:t>§ 1</a:t>
            </a:r>
            <a:endParaRPr lang="pl-PL" sz="32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3200" dirty="0">
                <a:latin typeface="Palatino Linotype"/>
                <a:ea typeface="Times New Roman"/>
                <a:cs typeface="Tahoma"/>
              </a:rPr>
              <a:t>Główna Komisja Rewizyjna, zwana dalej Komisją, jest najwyższym organem kontrolnym Związku Nauczycielstwa Polskiego powołanym do kontroli ogniw organizacyjnych ZNP, w tym ich władz i organów oraz agend ZNP prowadzących działalność gospodarczą.</a:t>
            </a:r>
            <a:endParaRPr lang="pl-PL" sz="3200" dirty="0">
              <a:latin typeface="Times New Roman"/>
              <a:ea typeface="Times New Roman"/>
            </a:endParaRPr>
          </a:p>
          <a:p>
            <a:pPr marL="3657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70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62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§ 11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prowadzi swoją działalność zgodnie z rocznym planem pracy i planem finansowym zatwierdzonymi przez Komisję.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odbywa posiedzenia planowe i nadzwyczajne.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Nadzwyczajne posiedzenie Komisji zwołuje Przewodniczący z własnej inicjatywy lub na wniosek Prezydium albo co najmniej ½ członków Komisji w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terminie 14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dni od otrzymania wniosku. Przewodniczący lub podmioty uprawnione</a:t>
            </a:r>
            <a:br>
              <a:rPr lang="pl-PL" sz="4400" dirty="0">
                <a:latin typeface="Palatino Linotype"/>
                <a:ea typeface="Times New Roman"/>
                <a:cs typeface="Tahoma"/>
              </a:rPr>
            </a:br>
            <a:r>
              <a:rPr lang="pl-PL" sz="4400" dirty="0">
                <a:latin typeface="Palatino Linotype"/>
                <a:ea typeface="Times New Roman"/>
                <a:cs typeface="Tahoma"/>
              </a:rPr>
              <a:t>do złożenia wniosku o zwołanie nadzwyczajnego posiedzenie Komisji określają, nad jakimi sprawami Komisja ma obradować.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.</a:t>
            </a:r>
            <a:endParaRPr lang="pl-PL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86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00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§ 11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4. W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przypadku niezwołania przez Przewodniczącego posiedzenia, zwołuje</a:t>
            </a:r>
            <a:br>
              <a:rPr lang="pl-PL" sz="4400" dirty="0">
                <a:latin typeface="Palatino Linotype"/>
                <a:ea typeface="Times New Roman"/>
                <a:cs typeface="Tahoma"/>
              </a:rPr>
            </a:br>
            <a:r>
              <a:rPr lang="pl-PL" sz="4400" dirty="0">
                <a:latin typeface="Palatino Linotype"/>
                <a:ea typeface="Times New Roman"/>
                <a:cs typeface="Tahoma"/>
              </a:rPr>
              <a:t>je Prezydium w terminie kolejnych 7 dni.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5. Nadzwyczajne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posiedzenie Komisji obraduje nad sprawami, dla których zostało zwołane.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6. Zawiadomienie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o posiedzeniu Komisji winno być dokonane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pisemnie lub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za pośrednictwem poczty elektronicznej nie później niż 7 dni przed planowanym terminem posiedzenia. 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7. Posiedzenia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Komisji są protokołowane, protokoły podpisują Przewodniczący</a:t>
            </a:r>
            <a:br>
              <a:rPr lang="pl-PL" sz="4400" dirty="0">
                <a:latin typeface="Palatino Linotype"/>
                <a:ea typeface="Times New Roman"/>
                <a:cs typeface="Tahoma"/>
              </a:rPr>
            </a:br>
            <a:r>
              <a:rPr lang="pl-PL" sz="4400" dirty="0">
                <a:latin typeface="Palatino Linotype"/>
                <a:ea typeface="Times New Roman"/>
                <a:cs typeface="Tahoma"/>
              </a:rPr>
              <a:t>i protokołujący posiedzenie.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3200" dirty="0" smtClean="0">
                <a:latin typeface="Palatino Linotype"/>
                <a:ea typeface="Times New Roman"/>
                <a:cs typeface="Tahoma"/>
              </a:rPr>
              <a:t>.</a:t>
            </a:r>
            <a:endParaRPr lang="pl-PL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56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7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 Linotype"/>
                <a:ea typeface="Times New Roman"/>
                <a:cs typeface="Tahoma"/>
              </a:rPr>
              <a:t> 12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Członkowie Komisji powinni brać udział z głosem doradczym w posiedzeniach okręgowych komisji rewizyjnych okręgów, w których zostali wybrani, jeżeli nie są członkami tych komisji.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 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 Linotype"/>
                <a:ea typeface="Times New Roman"/>
                <a:cs typeface="Tahoma"/>
              </a:rPr>
              <a:t> 13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Członkom Komisji przysługują zwrot kosztów podróży i diety z tytułu pełnienia funkcji z wyboru w ZNP, na zasadach określonych w regulaminie przyjętym przez Zarząd Główny ZNP.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pl-PL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289442" cy="157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42" y="6093296"/>
            <a:ext cx="1395239" cy="928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4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3500" b="1" dirty="0">
                <a:latin typeface="Palatino Linotype"/>
                <a:ea typeface="Times New Roman"/>
                <a:cs typeface="Tahoma"/>
              </a:rPr>
              <a:t>§ 14</a:t>
            </a:r>
            <a:endParaRPr lang="pl-PL" sz="35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3500" dirty="0">
                <a:latin typeface="Palatino Linotype"/>
                <a:ea typeface="Times New Roman"/>
                <a:cs typeface="Tahoma"/>
              </a:rPr>
              <a:t>Obsługę administracyjną Komisji zapewnia biuro Zarządu Głównego ZNP poprzez przydzielenie w miarę potrzeb pomieszczeń, materiałów biurowych, środków transportu oraz wyznaczenie pracownika obsługującego prace Komisji</a:t>
            </a:r>
            <a:r>
              <a:rPr lang="pl-PL" sz="3500" dirty="0" smtClean="0">
                <a:latin typeface="Palatino Linotype"/>
                <a:ea typeface="Times New Roman"/>
                <a:cs typeface="Tahoma"/>
              </a:rPr>
              <a:t>.</a:t>
            </a:r>
            <a:endParaRPr lang="pl-PL" sz="3500" dirty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endParaRPr lang="pl-PL" sz="3500" b="1" dirty="0" smtClean="0">
              <a:latin typeface="Palatino Linotype"/>
              <a:ea typeface="Times New Roman"/>
              <a:cs typeface="Tahoma"/>
            </a:endParaRPr>
          </a:p>
          <a:p>
            <a:pPr marL="36576" indent="0" algn="ctr">
              <a:spcAft>
                <a:spcPts val="0"/>
              </a:spcAft>
              <a:buNone/>
            </a:pPr>
            <a:endParaRPr lang="pl-PL" sz="3500" b="1" dirty="0">
              <a:latin typeface="Palatino Linotype"/>
              <a:ea typeface="Times New Roman"/>
              <a:cs typeface="Tahoma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3500" b="1" dirty="0" smtClean="0">
                <a:latin typeface="Palatino Linotype"/>
                <a:ea typeface="Times New Roman"/>
                <a:cs typeface="Tahoma"/>
              </a:rPr>
              <a:t>§ </a:t>
            </a:r>
            <a:r>
              <a:rPr lang="pl-PL" sz="3500" b="1" dirty="0">
                <a:latin typeface="Palatino Linotype"/>
                <a:ea typeface="Times New Roman"/>
                <a:cs typeface="Tahoma"/>
              </a:rPr>
              <a:t>15</a:t>
            </a:r>
            <a:endParaRPr lang="pl-PL" sz="35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3500" dirty="0" smtClean="0">
                <a:latin typeface="Palatino Linotype"/>
                <a:ea typeface="Times New Roman"/>
                <a:cs typeface="Tahoma"/>
              </a:rPr>
              <a:t>Postanowienia Regulaminu </a:t>
            </a:r>
            <a:r>
              <a:rPr lang="pl-PL" sz="3500" dirty="0">
                <a:latin typeface="Palatino Linotype"/>
                <a:ea typeface="Times New Roman"/>
                <a:cs typeface="Tahoma"/>
              </a:rPr>
              <a:t>stosuje się, w wyjątkiem </a:t>
            </a:r>
            <a:r>
              <a:rPr lang="pl-PL" sz="3500" dirty="0">
                <a:latin typeface="Times New Roman"/>
                <a:ea typeface="Times New Roman"/>
              </a:rPr>
              <a:t>§</a:t>
            </a:r>
            <a:r>
              <a:rPr lang="pl-PL" sz="3500" dirty="0">
                <a:latin typeface="Palatino Linotype"/>
                <a:ea typeface="Times New Roman"/>
                <a:cs typeface="Tahoma"/>
              </a:rPr>
              <a:t> 10 i 12 Regulaminu, odpowiednio do komisji rewizyjnych niższych szczebli.</a:t>
            </a:r>
            <a:endParaRPr lang="pl-PL" sz="35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pl-PL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12976"/>
            <a:ext cx="1524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6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00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  <a:cs typeface="Tahoma"/>
              </a:rPr>
              <a:t>§ 2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działa w oparciu o: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Statut ZNP,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uchwały przyjęte przez Krajowy Zjazd Delegatów ZNP,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niniejszy Regulamin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Komisji.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 smtClean="0">
                <a:latin typeface="Palatino Linotype"/>
                <a:ea typeface="Times New Roman"/>
                <a:cs typeface="Tahoma"/>
              </a:rPr>
              <a:t>§ </a:t>
            </a:r>
            <a:r>
              <a:rPr lang="pl-PL" sz="4400" b="1" dirty="0">
                <a:latin typeface="Palatino Linotype"/>
                <a:ea typeface="Times New Roman"/>
                <a:cs typeface="Tahoma"/>
              </a:rPr>
              <a:t>3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konstytuuje się w ciągu 21 dni od dnia wyboru, wybierając ze swego składu w głosowaniu tajnym Przewodniczącego Komisji (zwanego dalej Przewodniczącym) i pozostałych członków Prezydium Komisji (zwanego dalej Prezydium) w liczbie ustalonej przez Komisję.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896585" cy="189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1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00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</a:rPr>
              <a:t>§</a:t>
            </a:r>
            <a:r>
              <a:rPr lang="pl-PL" sz="4400" b="1" dirty="0">
                <a:latin typeface="Palatino Linotype"/>
                <a:ea typeface="Times New Roman"/>
                <a:cs typeface="Tahoma"/>
              </a:rPr>
              <a:t> 4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obraduje na posiedzeniach plenarnych, chyba że przepisy Regulaminu stanowią inaczej.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W okresie między posiedzeniami plenarnymi Komisji jej bieżącą pracą kieruje </a:t>
            </a:r>
            <a:r>
              <a:rPr lang="pl-PL" sz="4400" u="sng" dirty="0">
                <a:latin typeface="Palatino Linotype"/>
                <a:ea typeface="Times New Roman"/>
                <a:cs typeface="Tahoma"/>
              </a:rPr>
              <a:t>Prezydium.</a:t>
            </a:r>
            <a:endParaRPr lang="pl-PL" sz="4400" u="sng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Komisję reprezentuje na zewnątrz, w tym podpisuje dokumenty w jej imieniu, </a:t>
            </a:r>
            <a:r>
              <a:rPr lang="pl-PL" sz="4400" u="sng" dirty="0">
                <a:latin typeface="Palatino Linotype"/>
                <a:ea typeface="Times New Roman"/>
                <a:cs typeface="Tahoma"/>
              </a:rPr>
              <a:t>Przewodniczący. </a:t>
            </a:r>
            <a:r>
              <a:rPr lang="pl-PL" sz="4400" i="1" dirty="0">
                <a:latin typeface="Palatino Linotype"/>
                <a:ea typeface="Times New Roman"/>
                <a:cs typeface="Tahoma"/>
              </a:rPr>
              <a:t>Jeśli Prezydium tak postanowi, w konkretnej sprawie Komisję może reprezentować członek Prezydium.</a:t>
            </a:r>
            <a:endParaRPr lang="pl-PL" sz="4400" i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W posiedzeniach Komisji i Prezydium mogą uczestniczyć osoby zaproszone odpowiednio przez Komisję albo Prezydium.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30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 Linotype"/>
                <a:ea typeface="Times New Roman"/>
                <a:cs typeface="Tahoma"/>
              </a:rPr>
              <a:t> 5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1. W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skład Prezydium wchodzi Przewodniczący, Zastępca lub </a:t>
            </a:r>
            <a:r>
              <a:rPr lang="pl-PL" sz="4400" u="sng" dirty="0">
                <a:latin typeface="Palatino Linotype"/>
                <a:ea typeface="Times New Roman"/>
                <a:cs typeface="Tahoma"/>
              </a:rPr>
              <a:t>Zastępcy Przewodniczącego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oraz pozostali członkowie Prezydium w liczbie ustalonej przez Komisję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.</a:t>
            </a:r>
          </a:p>
          <a:p>
            <a:pPr marL="36576" indent="0">
              <a:buNone/>
            </a:pPr>
            <a:r>
              <a:rPr lang="pl-PL" sz="4400" dirty="0" smtClean="0">
                <a:latin typeface="Times New Roman"/>
                <a:ea typeface="Times New Roman"/>
              </a:rPr>
              <a:t>2.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Członkowie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Prezydium wykonują swoje obowiązki zgodnie z przydziałem czynności określonym przez Prezydium na wniosek Przewodniczącego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17840"/>
            <a:ext cx="223224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5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47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endParaRPr lang="pl-PL" sz="4400" b="1" dirty="0" smtClean="0">
              <a:latin typeface="Palatino Linotype"/>
              <a:ea typeface="Times New Roman"/>
              <a:cs typeface="Tahoma"/>
            </a:endParaRPr>
          </a:p>
          <a:p>
            <a:pPr marL="36576" indent="0" algn="ctr">
              <a:spcAft>
                <a:spcPts val="0"/>
              </a:spcAft>
              <a:buNone/>
            </a:pPr>
            <a:endParaRPr lang="pl-PL" sz="4400" b="1" dirty="0">
              <a:latin typeface="Palatino Linotype"/>
              <a:ea typeface="Times New Roman"/>
              <a:cs typeface="Tahoma"/>
            </a:endParaRPr>
          </a:p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 smtClean="0">
                <a:latin typeface="Palatino Linotype"/>
                <a:ea typeface="Times New Roman"/>
                <a:cs typeface="Tahoma"/>
              </a:rPr>
              <a:t>§ </a:t>
            </a:r>
            <a:r>
              <a:rPr lang="pl-PL" sz="4400" b="1" dirty="0">
                <a:latin typeface="Palatino Linotype"/>
                <a:ea typeface="Times New Roman"/>
                <a:cs typeface="Tahoma"/>
              </a:rPr>
              <a:t>6</a:t>
            </a:r>
            <a:endParaRPr lang="pl-PL" sz="4400" dirty="0">
              <a:latin typeface="Times New Roman"/>
              <a:ea typeface="Times New Roman"/>
            </a:endParaRPr>
          </a:p>
          <a:p>
            <a:pPr marL="36576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Do zadań Prezydium Komisji należy: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proponowanie tematyki posiedzeń Komisji i Prezydium,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powoływanie zespołów kontrolnych, z zastrzeżeniem </a:t>
            </a:r>
            <a:r>
              <a:rPr lang="pl-PL" sz="4400" dirty="0">
                <a:latin typeface="Times New Roman"/>
                <a:ea typeface="Times New Roman"/>
              </a:rPr>
              <a:t>§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 8 ust. 2,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zatwierdzanie, w sprawach niecierpiących zwłoki, decyzji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Przewodniczącego w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sprawie wyznaczenia zespołu kontrolnego,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zatwierdzenie decyzji Przewodniczącego i zespołu w sprawie zawiadomienia kontrolowanego 3 dni przed rozpoczęciem kontroli,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określanie tematyki szkoleń dla przewodniczących okręgowych komisji rewizyjnych,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rozpatrywanie zastrzeżeń odnośnie do ustaleń zawartych w protokole kontroli,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podejmowanie decyzji w sprawie zmiany, wyznaczonego przez zespół kontrolny, terminu na realizację zaleceń pokontrolnych,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decydowanie w sprawie reprezentowania Komisji w konkretnej sprawie przez członka Prezydium,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AutoNum type="arabicParenR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przydzielanie czynności członkom Prezydium na wniosek Przewodniczącego.</a:t>
            </a:r>
            <a:endParaRPr lang="pl-PL" sz="4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077"/>
            <a:ext cx="1999109" cy="199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4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850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Palatino Linotype"/>
                <a:ea typeface="Times New Roman"/>
              </a:rPr>
              <a:t>§</a:t>
            </a:r>
            <a:r>
              <a:rPr lang="pl-PL" sz="4400" b="1" dirty="0">
                <a:latin typeface="Palatino Linotype"/>
                <a:ea typeface="Times New Roman"/>
                <a:cs typeface="Tahoma"/>
              </a:rPr>
              <a:t> 7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wykonuje zadania określone przepisami Statutu ZNP i aktów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wewnątrzzwiązkowych przeprowadzając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kontrole, wydając opinie,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wytyczne i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polecenia oraz składając sprawozdanie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Komisja może organizować szkolenia dla swoich członków i członków komisji rewizyjnych niższych szczebli w celu prawidłowej realizacji zadań komisji.</a:t>
            </a:r>
            <a:endParaRPr lang="pl-PL" sz="4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01008"/>
            <a:ext cx="1993404" cy="111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1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62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Kontrole przeprowadza zespół kontrolny liczący od 2 do 5 osób, wyznaczony przez Prezydium Komisji, z zastrzeżeniem ust. 2.</a:t>
            </a:r>
            <a:endParaRPr lang="pl-PL" sz="4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W sprawach niecierpiących zwłoki, zespół kontrolny ma prawo wyznaczyć Przewodniczący. Decyzja w tym przedmiocie wymaga zatwierdzenia przez Prezydium na najbliższym posiedzeniu. W przypadku niezatwierdzenia decyzji, kontrolę przeprowadza ponownie zespół kontrolny, wyznaczony przez Prezydium. W skład zespołu kontrolnego ponownie przeprowadzającego kontrolę nie może wchodzić członek Komisji wyznaczony do przeprowadzenia kontroli przez Przewodniczącego.</a:t>
            </a:r>
            <a:endParaRPr lang="pl-PL" sz="4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73216"/>
            <a:ext cx="1423045" cy="142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4"/>
            <a:ext cx="7467600" cy="33412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Regulamin Komisji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237312"/>
          </a:xfrm>
        </p:spPr>
        <p:txBody>
          <a:bodyPr>
            <a:normAutofit fontScale="77500" lnSpcReduction="20000"/>
          </a:bodyPr>
          <a:lstStyle/>
          <a:p>
            <a:pPr marL="36576" indent="0" algn="ctr">
              <a:spcAft>
                <a:spcPts val="0"/>
              </a:spcAft>
              <a:buNone/>
            </a:pPr>
            <a:r>
              <a:rPr lang="pl-PL" sz="4400" b="1" dirty="0">
                <a:latin typeface="Times New Roman"/>
                <a:ea typeface="Times New Roman"/>
              </a:rPr>
              <a:t>§</a:t>
            </a:r>
            <a:r>
              <a:rPr lang="pl-PL" sz="4400" b="1" dirty="0">
                <a:latin typeface="Palatino"/>
                <a:ea typeface="Times New Roman"/>
                <a:cs typeface="Tahoma"/>
              </a:rPr>
              <a:t> 8</a:t>
            </a:r>
            <a:endParaRPr lang="pl-PL" sz="4400" dirty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3.	Przeprowadzającym kontrolę ogniwa organizacyjnego niższego </a:t>
            </a:r>
            <a:r>
              <a:rPr lang="pl-PL" sz="4400" dirty="0" smtClean="0">
                <a:latin typeface="Palatino Linotype"/>
                <a:ea typeface="Times New Roman"/>
                <a:cs typeface="Tahoma"/>
              </a:rPr>
              <a:t>szczebla nie </a:t>
            </a:r>
            <a:r>
              <a:rPr lang="pl-PL" sz="4400" dirty="0">
                <a:latin typeface="Palatino Linotype"/>
                <a:ea typeface="Times New Roman"/>
                <a:cs typeface="Tahoma"/>
              </a:rPr>
              <a:t>może być członek Komisji w tym ogniwie zrzeszony.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pl-PL" sz="4400" dirty="0">
                <a:latin typeface="Palatino Linotype"/>
                <a:ea typeface="Times New Roman"/>
                <a:cs typeface="Tahoma"/>
              </a:rPr>
              <a:t>4.	O terminie, zakresie i miejscu kontroli Komisja, najpóźniej 14 dni przed rozpoczęciem kontroli z zastrzeżeniem ust. 5, zawiadamia prezesa ogniwa kontrolowanego i przewodniczącego komisji rewizyjnej tego ogniwa, albo kierownika agendy ZNP, pisemnie lub drogą elektroniczną. Obowiązek powiadomienia o kontroli przewodniczącego komisji rewizyjnej ogniwa kontrolowanego nie dotyczy ognisk.</a:t>
            </a:r>
          </a:p>
        </p:txBody>
      </p:sp>
    </p:spTree>
    <p:extLst>
      <p:ext uri="{BB962C8B-B14F-4D97-AF65-F5344CB8AC3E}">
        <p14:creationId xmlns:p14="http://schemas.microsoft.com/office/powerpoint/2010/main" val="74565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</TotalTime>
  <Words>1248</Words>
  <Application>Microsoft Office PowerPoint</Application>
  <PresentationFormat>Pokaz na ekranie (4:3)</PresentationFormat>
  <Paragraphs>147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Techniczny</vt:lpstr>
      <vt:lpstr>Zbigniew De-mezer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  <vt:lpstr>Regulamin Komisji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Zbigniew De-mezer</dc:title>
  <cp:lastModifiedBy>zbyszek</cp:lastModifiedBy>
  <cp:revision>37</cp:revision>
  <dcterms:modified xsi:type="dcterms:W3CDTF">2016-04-26T15:52:10Z</dcterms:modified>
</cp:coreProperties>
</file>